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79" r:id="rId5"/>
    <p:sldId id="326" r:id="rId6"/>
    <p:sldId id="331" r:id="rId7"/>
    <p:sldId id="328" r:id="rId8"/>
    <p:sldId id="330" r:id="rId9"/>
    <p:sldId id="355" r:id="rId10"/>
    <p:sldId id="332" r:id="rId11"/>
    <p:sldId id="333" r:id="rId12"/>
    <p:sldId id="334" r:id="rId13"/>
    <p:sldId id="335" r:id="rId14"/>
    <p:sldId id="337" r:id="rId15"/>
    <p:sldId id="338" r:id="rId16"/>
    <p:sldId id="343" r:id="rId17"/>
    <p:sldId id="341" r:id="rId18"/>
    <p:sldId id="340" r:id="rId19"/>
    <p:sldId id="344" r:id="rId20"/>
    <p:sldId id="342" r:id="rId21"/>
    <p:sldId id="345" r:id="rId22"/>
    <p:sldId id="339" r:id="rId23"/>
    <p:sldId id="336" r:id="rId24"/>
    <p:sldId id="347" r:id="rId25"/>
    <p:sldId id="348" r:id="rId26"/>
    <p:sldId id="350" r:id="rId27"/>
    <p:sldId id="354" r:id="rId28"/>
    <p:sldId id="353" r:id="rId29"/>
    <p:sldId id="327" r:id="rId30"/>
    <p:sldId id="352" r:id="rId31"/>
    <p:sldId id="271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2BE"/>
    <a:srgbClr val="4C4753"/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79" autoAdjust="0"/>
  </p:normalViewPr>
  <p:slideViewPr>
    <p:cSldViewPr snapToGrid="0">
      <p:cViewPr varScale="1">
        <p:scale>
          <a:sx n="61" d="100"/>
          <a:sy n="61" d="100"/>
        </p:scale>
        <p:origin x="81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ncuesta.com/tipos-de-pregunta-en-la-encuesta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Recordad que un </a:t>
            </a:r>
            <a:r>
              <a:rPr lang="es-ES" dirty="0" err="1" smtClean="0"/>
              <a:t>segmentador</a:t>
            </a:r>
            <a:r>
              <a:rPr lang="es-ES" dirty="0" smtClean="0"/>
              <a:t> actúa</a:t>
            </a:r>
            <a:r>
              <a:rPr lang="es-ES" baseline="0" dirty="0" smtClean="0"/>
              <a:t> sobre todos los demás.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3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Falta logotipo de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Euskadi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hlinkClick r:id="rId3"/>
              </a:rPr>
              <a:t>https://www.e-encuesta.com/tipos-de-pregunta-en-la-encuesta/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0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4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Recordad que un </a:t>
            </a:r>
            <a:r>
              <a:rPr lang="es-ES" dirty="0" err="1" smtClean="0"/>
              <a:t>segmentador</a:t>
            </a:r>
            <a:r>
              <a:rPr lang="es-ES" dirty="0" smtClean="0"/>
              <a:t> actúa</a:t>
            </a:r>
            <a:r>
              <a:rPr lang="es-ES" baseline="0" dirty="0" smtClean="0"/>
              <a:t> sobre todos los demás.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2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27682"/>
            <a:ext cx="12192000" cy="7429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 smtClean="0">
                <a:latin typeface="Gill Sans MT" panose="020B0502020104020203" pitchFamily="34" charset="0"/>
              </a:rPr>
              <a:t>EUSKADI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099DEBE-706F-4D63-8F25-0C54EF9DC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6928016" y="797918"/>
            <a:ext cx="4019048" cy="3668204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6991047" y="4466122"/>
            <a:ext cx="391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spc="15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PLATFORM</a:t>
            </a:r>
          </a:p>
          <a:p>
            <a:pPr algn="ctr"/>
            <a:r>
              <a:rPr lang="es-ES" sz="1800" b="1" spc="15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EUSKADI</a:t>
            </a:r>
            <a:endParaRPr lang="es-ES" sz="1800" b="1" spc="15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20FBD3-9651-4541-B7B0-534852ADA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EA735-DD65-4B00-95E5-5E3951979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9495-A79B-4A76-BB7B-A7E891FCB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EB469-0190-45EF-A91B-07AA88523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F94216-8228-4694-88EB-6AE34DAEBE60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23F87EC-C469-4B8B-8168-7F56B691C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66" y="0"/>
            <a:ext cx="100584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87609" y="6357449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1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PowerPlatformEuskadi</a:t>
            </a:r>
            <a:endParaRPr lang="en-US" sz="18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Nombre del/la ponente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la sesión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831850" y="4995511"/>
            <a:ext cx="1381004" cy="1529139"/>
            <a:chOff x="1239479" y="2447098"/>
            <a:chExt cx="3260110" cy="357060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421D883-C400-4FE8-A642-66621D79E68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32"/>
            <a:stretch/>
          </p:blipFill>
          <p:spPr bwMode="auto">
            <a:xfrm>
              <a:off x="1239479" y="2447098"/>
              <a:ext cx="3260110" cy="292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/>
            <p:cNvSpPr txBox="1"/>
            <p:nvPr userDrawn="1"/>
          </p:nvSpPr>
          <p:spPr>
            <a:xfrm>
              <a:off x="1526271" y="5370897"/>
              <a:ext cx="2703936" cy="646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spc="150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POWER PLATFORM</a:t>
              </a:r>
            </a:p>
            <a:p>
              <a:pPr algn="ctr"/>
              <a:r>
                <a:rPr lang="es-ES" sz="600" b="1" spc="150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EUSKADI</a:t>
              </a:r>
              <a:endParaRPr lang="es-ES" sz="600" b="1" spc="1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77" y="134753"/>
            <a:ext cx="2068380" cy="13764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noProof="0" dirty="0"/>
              <a:t>Datos de presentador(a)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s-ES" noProof="0" dirty="0"/>
              <a:t>Datos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D1139AF-434E-4AA0-A54B-27EC1CCAEEDE}"/>
              </a:ext>
            </a:extLst>
          </p:cNvPr>
          <p:cNvSpPr txBox="1"/>
          <p:nvPr userDrawn="1"/>
        </p:nvSpPr>
        <p:spPr>
          <a:xfrm>
            <a:off x="2148965" y="6488668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735FDDD-9342-4BFD-AC48-5CEBCE0E4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" y="6116041"/>
            <a:ext cx="690685" cy="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131799" y="6184152"/>
            <a:ext cx="395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400" b="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r>
              <a:rPr lang="en-US" sz="14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PowerPlatformEuskadi</a:t>
            </a:r>
            <a:endParaRPr lang="en-US" sz="14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242321"/>
              </a:clrFrom>
              <a:clrTo>
                <a:srgbClr val="2423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5" y="6085848"/>
            <a:ext cx="2165320" cy="5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131799" y="6184152"/>
            <a:ext cx="395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accent1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accent1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400" b="0" dirty="0" smtClean="0">
              <a:solidFill>
                <a:schemeClr val="accent1">
                  <a:lumMod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r>
              <a:rPr lang="en-US" sz="1400" b="0" dirty="0" smtClean="0">
                <a:solidFill>
                  <a:schemeClr val="accent1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accent1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PowerPlatformEuskadi</a:t>
            </a:r>
            <a:endParaRPr lang="en-US" sz="1400" b="0" dirty="0">
              <a:solidFill>
                <a:schemeClr val="accent1">
                  <a:lumMod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242321"/>
              </a:clrFrom>
              <a:clrTo>
                <a:srgbClr val="2423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5" y="6085848"/>
            <a:ext cx="2165320" cy="5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11918"/>
            <a:ext cx="12192000" cy="9546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Texto en el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131799" y="6184152"/>
            <a:ext cx="395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400" b="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r>
              <a:rPr lang="en-US" sz="14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400" b="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PowerPlatformEuskadi</a:t>
            </a:r>
            <a:endParaRPr lang="en-US" sz="14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0" cstate="hqprint">
            <a:clrChange>
              <a:clrFrom>
                <a:srgbClr val="242321"/>
              </a:clrFrom>
              <a:clrTo>
                <a:srgbClr val="2423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5" y="6085848"/>
            <a:ext cx="2165320" cy="5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71" r:id="rId8"/>
    <p:sldLayoutId id="2147483672" r:id="rId9"/>
    <p:sldLayoutId id="2147483674" r:id="rId10"/>
    <p:sldLayoutId id="2147483662" r:id="rId11"/>
    <p:sldLayoutId id="2147483661" r:id="rId12"/>
    <p:sldLayoutId id="2147483676" r:id="rId13"/>
    <p:sldLayoutId id="2147483673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51.jp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68.png"/><Relationship Id="rId5" Type="http://schemas.openxmlformats.org/officeDocument/2006/relationships/image" Target="../media/image45.png"/><Relationship Id="rId10" Type="http://schemas.openxmlformats.org/officeDocument/2006/relationships/image" Target="../media/image67.png"/><Relationship Id="rId4" Type="http://schemas.openxmlformats.org/officeDocument/2006/relationships/image" Target="../media/image44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nespascualiglesia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learning/power-bi-esencial" TargetMode="External"/><Relationship Id="rId3" Type="http://schemas.openxmlformats.org/officeDocument/2006/relationships/hyperlink" Target="https://www.sqlbi.com/articles/rules-for-dax-code-formatting/" TargetMode="External"/><Relationship Id="rId7" Type="http://schemas.openxmlformats.org/officeDocument/2006/relationships/image" Target="../media/image98.png"/><Relationship Id="rId2" Type="http://schemas.openxmlformats.org/officeDocument/2006/relationships/hyperlink" Target="https://www.daxformatt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hyperlink" Target="https://docs.microsoft.com/es-es/powerquery-m/power-query-m-function-reference" TargetMode="External"/><Relationship Id="rId10" Type="http://schemas.openxmlformats.org/officeDocument/2006/relationships/image" Target="../media/image99.png"/><Relationship Id="rId4" Type="http://schemas.openxmlformats.org/officeDocument/2006/relationships/hyperlink" Target="https://docs.microsoft.com/es-es/power-bi/guided-learning/" TargetMode="External"/><Relationship Id="rId9" Type="http://schemas.openxmlformats.org/officeDocument/2006/relationships/hyperlink" Target="https://www.linkedin.com/learning/power-bi-para-principiantes-analisis-de-dato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Euskadi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inespascualiglesias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73BA60-8795-4282-80C2-2A832DA3DD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Inés Pascual Iglesias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Preguntas cerradas – Elección Múltiple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9" y="2238440"/>
            <a:ext cx="2490130" cy="2248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12" y="2238439"/>
            <a:ext cx="2507937" cy="2073871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5584258" y="1837573"/>
            <a:ext cx="2512018" cy="2734628"/>
            <a:chOff x="6775105" y="365126"/>
            <a:chExt cx="2512018" cy="2734628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5105" y="365126"/>
              <a:ext cx="1422706" cy="2734628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6985" y="365126"/>
              <a:ext cx="1220138" cy="2734628"/>
            </a:xfrm>
            <a:prstGeom prst="rect">
              <a:avLst/>
            </a:prstGeom>
          </p:spPr>
        </p:pic>
      </p:grp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985" y="1837573"/>
            <a:ext cx="3142722" cy="27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5" y="243660"/>
            <a:ext cx="7139536" cy="1489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CERRADAS. Elección MÚLTIPLE</a:t>
            </a:r>
          </a:p>
          <a:p>
            <a:pPr marL="0" indent="0">
              <a:buNone/>
            </a:pPr>
            <a:r>
              <a:rPr lang="es-ES" sz="22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Territorio</a:t>
            </a: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Tabla. </a:t>
            </a:r>
            <a:r>
              <a:rPr lang="es-ES" sz="2000" dirty="0" smtClean="0">
                <a:latin typeface="Arial Narrow" panose="020B0606020202030204" pitchFamily="34" charset="0"/>
              </a:rPr>
              <a:t>Contaje de respuestas. </a:t>
            </a:r>
            <a:endParaRPr lang="es-ES" b="1" dirty="0" smtClean="0">
              <a:latin typeface="Arial Narrow" panose="020B0606020202030204" pitchFamily="34" charset="0"/>
            </a:endParaRPr>
          </a:p>
        </p:txBody>
      </p:sp>
      <p:sp>
        <p:nvSpPr>
          <p:cNvPr id="23" name="Flecha derecha 22"/>
          <p:cNvSpPr/>
          <p:nvPr/>
        </p:nvSpPr>
        <p:spPr>
          <a:xfrm>
            <a:off x="4292051" y="3154655"/>
            <a:ext cx="2995561" cy="187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accent1">
                    <a:lumMod val="25000"/>
                  </a:schemeClr>
                </a:solidFill>
              </a:rPr>
              <a:t>SELECCIÓN INDIVIDUAL DE CADA TERRITORIO</a:t>
            </a:r>
            <a:endParaRPr lang="es-ES" sz="14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" y="94903"/>
            <a:ext cx="1183087" cy="106828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22" y="513884"/>
            <a:ext cx="1475003" cy="121971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44" y="723948"/>
            <a:ext cx="1933575" cy="201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999" y="3531612"/>
            <a:ext cx="1426286" cy="1181580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264745" y="2362061"/>
            <a:ext cx="19758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 Narrow" panose="020B0606020202030204" pitchFamily="34" charset="0"/>
              </a:rPr>
              <a:t>Pregunta</a:t>
            </a:r>
            <a:r>
              <a:rPr lang="es-ES" sz="1400" dirty="0" smtClean="0">
                <a:latin typeface="Arial Narrow" panose="020B0606020202030204" pitchFamily="34" charset="0"/>
              </a:rPr>
              <a:t>: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¿Cuantas empresas actúan en España?</a:t>
            </a:r>
          </a:p>
          <a:p>
            <a:r>
              <a:rPr lang="es-ES" sz="1400" b="1" dirty="0" smtClean="0">
                <a:latin typeface="Arial Narrow" panose="020B0606020202030204" pitchFamily="34" charset="0"/>
              </a:rPr>
              <a:t>Respuesta ambigua</a:t>
            </a:r>
          </a:p>
          <a:p>
            <a:endParaRPr lang="es-ES" sz="1400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26" name="Conector recto de flecha 25"/>
          <p:cNvCxnSpPr/>
          <p:nvPr/>
        </p:nvCxnSpPr>
        <p:spPr>
          <a:xfrm flipV="1">
            <a:off x="1810651" y="3836002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810651" y="3956753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1810651" y="4083696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 flipV="1">
            <a:off x="1808396" y="4219753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V="1">
            <a:off x="1804538" y="4349005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V="1">
            <a:off x="1818048" y="4466683"/>
            <a:ext cx="763094" cy="221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2" y="3395501"/>
            <a:ext cx="1059220" cy="15917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61" y="1818884"/>
            <a:ext cx="3701288" cy="4578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8" r="4305" b="11957"/>
          <a:stretch/>
        </p:blipFill>
        <p:spPr>
          <a:xfrm>
            <a:off x="2887509" y="4844355"/>
            <a:ext cx="638498" cy="737826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1513" y="3413309"/>
            <a:ext cx="1064286" cy="1241667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4547" r="50133" b="7410"/>
          <a:stretch/>
        </p:blipFill>
        <p:spPr>
          <a:xfrm>
            <a:off x="7706378" y="4844355"/>
            <a:ext cx="638498" cy="73782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6552" y="238449"/>
            <a:ext cx="2179586" cy="1483648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477" y="2355533"/>
            <a:ext cx="3366272" cy="13568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780" y="3773994"/>
            <a:ext cx="1351130" cy="20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 – Territorio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2197100"/>
            <a:ext cx="2712244" cy="19431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98254" y="4361934"/>
            <a:ext cx="153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9 ENCUESTAS 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981" y="1584583"/>
            <a:ext cx="2815993" cy="372745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9194554" y="550144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16 FILAS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218" y="1584583"/>
            <a:ext cx="5153775" cy="36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39" y="3640104"/>
            <a:ext cx="2790825" cy="2028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36" y="670352"/>
            <a:ext cx="6734494" cy="8400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16" y="1798131"/>
            <a:ext cx="6034933" cy="2527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95168"/>
            <a:ext cx="3275012" cy="22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24" y="3497404"/>
            <a:ext cx="1942588" cy="1444698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5" y="243660"/>
            <a:ext cx="7139536" cy="1489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CERRADAS. Elección MÚLTIPLE</a:t>
            </a:r>
          </a:p>
          <a:p>
            <a:pPr marL="0" indent="0">
              <a:buNone/>
            </a:pPr>
            <a:r>
              <a:rPr lang="es-ES" sz="22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Sector de </a:t>
            </a:r>
            <a:r>
              <a:rPr lang="es-ES" sz="22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Actividad</a:t>
            </a:r>
            <a:endParaRPr lang="es-ES" sz="22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Tabla. </a:t>
            </a:r>
            <a:r>
              <a:rPr lang="es-ES" sz="2000" dirty="0" smtClean="0">
                <a:latin typeface="Arial Narrow" panose="020B0606020202030204" pitchFamily="34" charset="0"/>
              </a:rPr>
              <a:t>Contaje de respuestas. </a:t>
            </a:r>
            <a:endParaRPr lang="es-ES" b="1" dirty="0" smtClean="0">
              <a:latin typeface="Arial Narrow" panose="020B0606020202030204" pitchFamily="34" charset="0"/>
            </a:endParaRPr>
          </a:p>
        </p:txBody>
      </p:sp>
      <p:sp>
        <p:nvSpPr>
          <p:cNvPr id="23" name="Flecha derecha 22"/>
          <p:cNvSpPr/>
          <p:nvPr/>
        </p:nvSpPr>
        <p:spPr>
          <a:xfrm>
            <a:off x="4292052" y="3200401"/>
            <a:ext cx="2338434" cy="183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accent1">
                    <a:lumMod val="25000"/>
                  </a:schemeClr>
                </a:solidFill>
              </a:rPr>
              <a:t>SELECCIÓN INDIVIDUAL DE CADA SECTOR DE ACTIVIDAD</a:t>
            </a:r>
            <a:endParaRPr lang="es-ES" sz="14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6" y="94903"/>
            <a:ext cx="1183087" cy="1068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22" y="513884"/>
            <a:ext cx="1475003" cy="121971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264744" y="2362061"/>
            <a:ext cx="27578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 Narrow" panose="020B0606020202030204" pitchFamily="34" charset="0"/>
              </a:rPr>
              <a:t>Pregunta</a:t>
            </a:r>
            <a:r>
              <a:rPr lang="es-ES" sz="1400" dirty="0" smtClean="0">
                <a:latin typeface="Arial Narrow" panose="020B0606020202030204" pitchFamily="34" charset="0"/>
              </a:rPr>
              <a:t>: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¿Cuantas empresas están incluidas en el sector de la energía?</a:t>
            </a:r>
          </a:p>
          <a:p>
            <a:r>
              <a:rPr lang="es-ES" sz="1400" b="1" dirty="0" smtClean="0">
                <a:latin typeface="Arial Narrow" panose="020B0606020202030204" pitchFamily="34" charset="0"/>
              </a:rPr>
              <a:t>Respuesta ambigua</a:t>
            </a:r>
          </a:p>
          <a:p>
            <a:endParaRPr lang="es-ES" sz="1400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1674011" y="4666955"/>
            <a:ext cx="672261" cy="9747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2" y="3395501"/>
            <a:ext cx="1059220" cy="15917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8" r="4305" b="11957"/>
          <a:stretch/>
        </p:blipFill>
        <p:spPr>
          <a:xfrm>
            <a:off x="2887509" y="4844355"/>
            <a:ext cx="638498" cy="737826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4547" r="50133" b="7410"/>
          <a:stretch/>
        </p:blipFill>
        <p:spPr>
          <a:xfrm>
            <a:off x="7261441" y="4844355"/>
            <a:ext cx="638498" cy="73782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711" y="842791"/>
            <a:ext cx="3038475" cy="1866900"/>
          </a:xfrm>
          <a:prstGeom prst="rect">
            <a:avLst/>
          </a:prstGeom>
        </p:spPr>
      </p:pic>
      <p:cxnSp>
        <p:nvCxnSpPr>
          <p:cNvPr id="34" name="Conector recto de flecha 33"/>
          <p:cNvCxnSpPr/>
          <p:nvPr/>
        </p:nvCxnSpPr>
        <p:spPr>
          <a:xfrm>
            <a:off x="1677746" y="4514555"/>
            <a:ext cx="672261" cy="9747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1674011" y="4394910"/>
            <a:ext cx="672261" cy="9747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1684701" y="4244281"/>
            <a:ext cx="672261" cy="9747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254" y="3448698"/>
            <a:ext cx="1628775" cy="12668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2937" y="842791"/>
            <a:ext cx="836721" cy="150367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0897" y="2475489"/>
            <a:ext cx="3357146" cy="1312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6934" y="3864137"/>
            <a:ext cx="1478361" cy="1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 - Sector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746747" y="4742934"/>
            <a:ext cx="153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9 ENCUESTAS 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9194554" y="550144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15 FILAS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" y="1511713"/>
            <a:ext cx="2571750" cy="3114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18" y="1584583"/>
            <a:ext cx="5153775" cy="36917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373" y="1270000"/>
            <a:ext cx="2196910" cy="411623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454" y="1764516"/>
            <a:ext cx="1575846" cy="38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9" y="1395168"/>
            <a:ext cx="1967761" cy="35362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08" y="2874929"/>
            <a:ext cx="7049635" cy="27569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225" y="593726"/>
            <a:ext cx="35337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400" dirty="0" smtClean="0"/>
              <a:t>Recrear de nuevo el campo Territorio – Medida Rápida DAX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2" y="1395168"/>
            <a:ext cx="2886075" cy="21717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65500" y="1395168"/>
            <a:ext cx="8420100" cy="41088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Lista de valores de Territorio </a:t>
            </a:r>
            <a:r>
              <a:rPr lang="es-ES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VAR __DISTINCT_VALUES_COUNT = DISTINCTCOUNT('Respuestas de formulario 1'[Territorio que abarca tu desarrollo profesional])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VAR __MAX_VALUES_TO_SHOW = 3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IF(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__DISTINCT_VALUES_COUNT &gt; __MAX_VALUES_TO_SHOW;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CONCATENATE(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CONCATENATEX(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TOPN(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__MAX_VALUES_TO_SHOW;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VALUES('Respuestas de formulario 1'[Territorio que abarca tu desarrollo profesional]);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'Respuestas de formulario 1'[Territorio que abarca tu desarrollo profesional];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ASC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'Respuestas de formulario 1'[Territorio que abarca tu desarrollo profesional];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", ";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'Respuestas de formulario 1'[Territorio que abarca tu desarrollo profesional];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ASC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", etc."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CONCATENATEX(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VALUES('Respuestas de formulario 1'[Territorio que abarca tu desarrollo profesional]);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'Respuestas de formulario 1'[Territorio que abarca tu desarrollo profesional];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", ";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'Respuestas de formulario 1'[Territorio que abarca tu desarrollo profesional];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ASC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)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  <a:endParaRPr lang="es-E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Recrear de nuevo el campo </a:t>
            </a:r>
            <a:r>
              <a:rPr lang="es-ES" sz="2800" dirty="0" smtClean="0"/>
              <a:t>Sector </a:t>
            </a:r>
            <a:r>
              <a:rPr lang="es-ES" sz="2800" dirty="0"/>
              <a:t>– Medida Rápida DAX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057400"/>
            <a:ext cx="3200400" cy="2286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72000" y="1175752"/>
            <a:ext cx="4737100" cy="46628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100" dirty="0"/>
              <a:t>Lista de valores de Sector de actividad =</a:t>
            </a:r>
          </a:p>
          <a:p>
            <a:r>
              <a:rPr lang="es-ES" sz="1100" dirty="0"/>
              <a:t>VAR __DISTINCT_VALUES_COUNT =</a:t>
            </a:r>
          </a:p>
          <a:p>
            <a:r>
              <a:rPr lang="es-ES" sz="1100" dirty="0"/>
              <a:t>    DISTINCTCOUNT ( 'Respuestas de formulario 1'[Sector de actividad] )</a:t>
            </a:r>
          </a:p>
          <a:p>
            <a:r>
              <a:rPr lang="es-ES" sz="1100" dirty="0"/>
              <a:t>VAR __MAX_VALUES_TO_SHOW = 3</a:t>
            </a:r>
          </a:p>
          <a:p>
            <a:r>
              <a:rPr lang="es-ES" sz="1100" dirty="0"/>
              <a:t>RETURN</a:t>
            </a:r>
          </a:p>
          <a:p>
            <a:r>
              <a:rPr lang="es-ES" sz="1100" dirty="0"/>
              <a:t>    IF (</a:t>
            </a:r>
          </a:p>
          <a:p>
            <a:r>
              <a:rPr lang="es-ES" sz="1100" dirty="0"/>
              <a:t>        __DISTINCT_VALUES_COUNT &gt; __MAX_VALUES_TO_SHOW;</a:t>
            </a:r>
          </a:p>
          <a:p>
            <a:r>
              <a:rPr lang="es-ES" sz="1100" dirty="0"/>
              <a:t>        CONCATENATE (</a:t>
            </a:r>
          </a:p>
          <a:p>
            <a:r>
              <a:rPr lang="es-ES" sz="1100" dirty="0"/>
              <a:t>            CONCATENATEX (</a:t>
            </a:r>
          </a:p>
          <a:p>
            <a:r>
              <a:rPr lang="es-ES" sz="1100" dirty="0"/>
              <a:t>                TOPN (</a:t>
            </a:r>
          </a:p>
          <a:p>
            <a:r>
              <a:rPr lang="es-ES" sz="1100" dirty="0"/>
              <a:t>                    __MAX_VALUES_TO_SHOW;</a:t>
            </a:r>
          </a:p>
          <a:p>
            <a:r>
              <a:rPr lang="es-ES" sz="1100" dirty="0"/>
              <a:t>                    VALUES ( 'Respuestas de formulario 1'[Sector de actividad] );</a:t>
            </a:r>
          </a:p>
          <a:p>
            <a:r>
              <a:rPr lang="es-ES" sz="1100" dirty="0"/>
              <a:t>                    'Respuestas de formulario 1'[Sector de actividad]; ASC</a:t>
            </a:r>
          </a:p>
          <a:p>
            <a:r>
              <a:rPr lang="es-ES" sz="1100" dirty="0"/>
              <a:t>                );</a:t>
            </a:r>
          </a:p>
          <a:p>
            <a:r>
              <a:rPr lang="es-ES" sz="1100" dirty="0"/>
              <a:t>                'Respuestas de formulario 1'[Sector de actividad];</a:t>
            </a:r>
          </a:p>
          <a:p>
            <a:r>
              <a:rPr lang="es-ES" sz="1100" dirty="0"/>
              <a:t>                ", ";</a:t>
            </a:r>
          </a:p>
          <a:p>
            <a:r>
              <a:rPr lang="es-ES" sz="1100" dirty="0"/>
              <a:t>                'Respuestas de formulario 1'[Sector de actividad]; ASC</a:t>
            </a:r>
          </a:p>
          <a:p>
            <a:r>
              <a:rPr lang="es-ES" sz="1100" dirty="0"/>
              <a:t>            );</a:t>
            </a:r>
          </a:p>
          <a:p>
            <a:r>
              <a:rPr lang="es-ES" sz="1100" dirty="0"/>
              <a:t>            ",  etc."</a:t>
            </a:r>
          </a:p>
          <a:p>
            <a:r>
              <a:rPr lang="es-ES" sz="1100" dirty="0"/>
              <a:t>        );</a:t>
            </a:r>
          </a:p>
          <a:p>
            <a:r>
              <a:rPr lang="es-ES" sz="1100" dirty="0"/>
              <a:t>        CONCATENATEX (</a:t>
            </a:r>
          </a:p>
          <a:p>
            <a:r>
              <a:rPr lang="es-ES" sz="1100" dirty="0"/>
              <a:t>            VALUES ( 'Respuestas de formulario 1'[Sector de actividad] );</a:t>
            </a:r>
          </a:p>
          <a:p>
            <a:r>
              <a:rPr lang="es-ES" sz="1100" dirty="0"/>
              <a:t>            'Respuestas de formulario 1'[Sector de actividad];</a:t>
            </a:r>
          </a:p>
          <a:p>
            <a:r>
              <a:rPr lang="es-ES" sz="1100" dirty="0"/>
              <a:t>            ", ";</a:t>
            </a:r>
          </a:p>
          <a:p>
            <a:r>
              <a:rPr lang="es-ES" sz="1100" dirty="0"/>
              <a:t>            'Respuestas de formulario 1'[Sector de actividad]; ASC</a:t>
            </a:r>
          </a:p>
          <a:p>
            <a:r>
              <a:rPr lang="es-ES" sz="1100" dirty="0"/>
              <a:t>        )</a:t>
            </a:r>
          </a:p>
          <a:p>
            <a:r>
              <a:rPr lang="es-ES" sz="1100" dirty="0"/>
              <a:t>    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50" y="2330992"/>
            <a:ext cx="20193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 de Matriz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527175"/>
            <a:ext cx="4997450" cy="22294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" y="3888583"/>
            <a:ext cx="4997451" cy="1601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16" y="1272170"/>
            <a:ext cx="3177284" cy="26506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00" y="1240674"/>
            <a:ext cx="3238500" cy="27355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516" y="4210374"/>
            <a:ext cx="6415784" cy="94074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737889" y="548970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4 Columnas de respuestas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7732289" y="5305042"/>
            <a:ext cx="254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 Narrow" panose="020B0606020202030204" pitchFamily="34" charset="0"/>
              </a:rPr>
              <a:t>12 Columnas de respuestas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2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Sesión de hoy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Encuestas</a:t>
            </a:r>
            <a:r>
              <a:rPr lang="es-ES" dirty="0" smtClean="0"/>
              <a:t>: Tratamiento y Análisis de Datos con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/>
              <a:t>BI</a:t>
            </a:r>
          </a:p>
          <a:p>
            <a:pPr lvl="1"/>
            <a:r>
              <a:rPr lang="es-ES" dirty="0" smtClean="0"/>
              <a:t>Inés Pascual Iglesias </a:t>
            </a:r>
            <a:r>
              <a:rPr lang="es-ES" dirty="0" smtClean="0">
                <a:solidFill>
                  <a:srgbClr val="0070C0"/>
                </a:solidFill>
              </a:rPr>
              <a:t>@</a:t>
            </a:r>
            <a:r>
              <a:rPr lang="es-ES" dirty="0" err="1" smtClean="0">
                <a:solidFill>
                  <a:srgbClr val="0070C0"/>
                </a:solidFill>
              </a:rPr>
              <a:t>senipas</a:t>
            </a:r>
            <a:endParaRPr lang="es-ES" dirty="0" smtClean="0">
              <a:solidFill>
                <a:srgbClr val="0070C0"/>
              </a:solidFill>
            </a:endParaRPr>
          </a:p>
          <a:p>
            <a:pPr lvl="2"/>
            <a:r>
              <a:rPr lang="es-ES" dirty="0">
                <a:solidFill>
                  <a:srgbClr val="00B0F0"/>
                </a:solidFill>
                <a:hlinkClick r:id="rId3"/>
              </a:rPr>
              <a:t>https://www.linkedin.com/in/inespascualiglesias/</a:t>
            </a:r>
            <a:endParaRPr lang="es-ES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endParaRPr lang="es-ES" dirty="0" smtClean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s-ES" dirty="0" smtClean="0">
              <a:solidFill>
                <a:srgbClr val="0070C0"/>
              </a:solidFill>
            </a:endParaRPr>
          </a:p>
          <a:p>
            <a:pPr lvl="1"/>
            <a:endParaRPr lang="es-ES" dirty="0"/>
          </a:p>
          <a:p>
            <a:r>
              <a:rPr lang="es-ES" dirty="0"/>
              <a:t>Te invitamos a que nos dejes tus:</a:t>
            </a:r>
          </a:p>
          <a:p>
            <a:pPr lvl="1"/>
            <a:r>
              <a:rPr lang="es-ES" dirty="0"/>
              <a:t>dudas, comentarios, aportaciones y recursos en el chat </a:t>
            </a:r>
            <a:r>
              <a:rPr lang="es-ES" dirty="0">
                <a:solidFill>
                  <a:srgbClr val="FFC000"/>
                </a:solidFill>
              </a:rPr>
              <a:t>👍🙂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4" y="243659"/>
            <a:ext cx="10227276" cy="1407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DE MATRIZ.  Tecnología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Tantas columnas como filas se muestren en la encuesta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Respuesta. Selección de una respuesta por cada fila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717800" y="1650861"/>
            <a:ext cx="86144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252423"/>
                </a:solidFill>
                <a:latin typeface="Segoe UI" panose="020B0502040204020203" pitchFamily="34" charset="0"/>
              </a:rPr>
              <a:t>4 TIPOS DE TECNOLOGIAS con respuesta SI/NO</a:t>
            </a:r>
            <a:endParaRPr lang="es-E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b="1" dirty="0">
                <a:solidFill>
                  <a:srgbClr val="252423"/>
                </a:solidFill>
                <a:latin typeface="Segoe UI" panose="020B0502040204020203" pitchFamily="34" charset="0"/>
              </a:rPr>
              <a:t>¿Cómo determinar aquellas cuya respuesta es NO exclusivamente? </a:t>
            </a:r>
            <a:endParaRPr lang="es-ES" b="1" dirty="0" smtClean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b="1" dirty="0">
                <a:solidFill>
                  <a:srgbClr val="252423"/>
                </a:solidFill>
                <a:latin typeface="Segoe UI" panose="020B0502040204020203" pitchFamily="34" charset="0"/>
              </a:rPr>
              <a:t>¿</a:t>
            </a:r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Debo </a:t>
            </a:r>
            <a:r>
              <a:rPr lang="es-ES" b="1" dirty="0">
                <a:solidFill>
                  <a:srgbClr val="252423"/>
                </a:solidFill>
                <a:latin typeface="Segoe UI" panose="020B0502040204020203" pitchFamily="34" charset="0"/>
              </a:rPr>
              <a:t>crear un </a:t>
            </a:r>
            <a:r>
              <a:rPr lang="es-ES" b="1" dirty="0" err="1">
                <a:solidFill>
                  <a:srgbClr val="252423"/>
                </a:solidFill>
                <a:latin typeface="Segoe UI" panose="020B0502040204020203" pitchFamily="34" charset="0"/>
              </a:rPr>
              <a:t>segmentador</a:t>
            </a:r>
            <a:r>
              <a:rPr lang="es-ES" b="1" dirty="0">
                <a:solidFill>
                  <a:srgbClr val="252423"/>
                </a:solidFill>
                <a:latin typeface="Segoe UI" panose="020B0502040204020203" pitchFamily="34" charset="0"/>
              </a:rPr>
              <a:t> para cada una de </a:t>
            </a:r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ellas?.</a:t>
            </a:r>
            <a:endParaRPr lang="es-ES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21845" y="2027514"/>
            <a:ext cx="23117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 Narrow" panose="020B0606020202030204" pitchFamily="34" charset="0"/>
              </a:rPr>
              <a:t>Pregunta</a:t>
            </a:r>
            <a:r>
              <a:rPr lang="es-ES" sz="1400" dirty="0" smtClean="0">
                <a:latin typeface="Arial Narrow" panose="020B0606020202030204" pitchFamily="34" charset="0"/>
              </a:rPr>
              <a:t>: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¿Qué empresas NO incluyen estas 4 tecnologías?</a:t>
            </a:r>
          </a:p>
          <a:p>
            <a:r>
              <a:rPr lang="es-ES" sz="1400" b="1" dirty="0" smtClean="0">
                <a:latin typeface="Arial Narrow" panose="020B0606020202030204" pitchFamily="34" charset="0"/>
              </a:rPr>
              <a:t>Respuesta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Debo seleccionar la opción NO en cada una de ellas (si me lo permite).</a:t>
            </a:r>
          </a:p>
          <a:p>
            <a:endParaRPr lang="es-ES" sz="1400" b="1" dirty="0" smtClean="0">
              <a:latin typeface="Arial Narrow" panose="020B060602020203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2" y="3928048"/>
            <a:ext cx="1059220" cy="15917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689234"/>
            <a:ext cx="4659261" cy="258431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300" y="2708227"/>
            <a:ext cx="3386707" cy="182991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661300" y="4723911"/>
            <a:ext cx="4327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latin typeface="Arial Narrow" panose="020B0606020202030204" pitchFamily="34" charset="0"/>
              </a:rPr>
              <a:t>Según la pregunta que se plantee será necesaria una forma de visualización u otra.</a:t>
            </a:r>
            <a:endParaRPr lang="es-ES" sz="24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198780"/>
            <a:ext cx="5561013" cy="10965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778500" y="107624"/>
            <a:ext cx="2019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latin typeface="Arial Narrow" panose="020B0606020202030204" pitchFamily="34" charset="0"/>
              </a:rPr>
              <a:t>Si selecciono </a:t>
            </a:r>
            <a:r>
              <a:rPr lang="es-ES" sz="1200" b="1" dirty="0" smtClean="0">
                <a:latin typeface="Arial Narrow" panose="020B0606020202030204" pitchFamily="34" charset="0"/>
              </a:rPr>
              <a:t>NO</a:t>
            </a:r>
            <a:r>
              <a:rPr lang="es-ES" sz="1200" dirty="0" smtClean="0">
                <a:latin typeface="Arial Narrow" panose="020B0606020202030204" pitchFamily="34" charset="0"/>
              </a:rPr>
              <a:t> en </a:t>
            </a:r>
            <a:r>
              <a:rPr lang="es-ES" sz="1200" dirty="0" err="1" smtClean="0">
                <a:latin typeface="Arial Narrow" panose="020B0606020202030204" pitchFamily="34" charset="0"/>
              </a:rPr>
              <a:t>BigDATA</a:t>
            </a:r>
            <a:r>
              <a:rPr lang="es-ES" sz="1200" dirty="0" smtClean="0">
                <a:latin typeface="Arial Narrow" panose="020B0606020202030204" pitchFamily="34" charset="0"/>
              </a:rPr>
              <a:t>, de las 9 empresas se queda con 3 pero una de ellas </a:t>
            </a:r>
            <a:r>
              <a:rPr lang="es-ES" sz="1200" b="1" dirty="0" smtClean="0">
                <a:latin typeface="Arial Narrow" panose="020B0606020202030204" pitchFamily="34" charset="0"/>
              </a:rPr>
              <a:t>SI</a:t>
            </a:r>
            <a:r>
              <a:rPr lang="es-ES" sz="1200" dirty="0" smtClean="0">
                <a:latin typeface="Arial Narrow" panose="020B0606020202030204" pitchFamily="34" charset="0"/>
              </a:rPr>
              <a:t> aplica robótica con lo que debo seleccionar el NO también en Robótica.</a:t>
            </a:r>
            <a:endParaRPr lang="es-ES" sz="1200" dirty="0"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3" y="173731"/>
            <a:ext cx="3276600" cy="81915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17487" y="1606640"/>
            <a:ext cx="4722813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252423"/>
                </a:solidFill>
                <a:latin typeface="Segoe UI" panose="020B0502040204020203" pitchFamily="34" charset="0"/>
              </a:rPr>
              <a:t>SOLUCION </a:t>
            </a:r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PROPUESTA - POWER QUERY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:</a:t>
            </a:r>
            <a:endParaRPr lang="es-ES" sz="1600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Utilizar la </a:t>
            </a:r>
            <a:r>
              <a:rPr lang="es-ES" sz="1600" dirty="0" smtClean="0">
                <a:solidFill>
                  <a:srgbClr val="2524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ANULACION DE COLUMNAS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para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unificar las 4 columnas en dos, la primera muestra la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TECNOLOGIA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y la segunda el valor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SI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o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NO. </a:t>
            </a:r>
          </a:p>
          <a:p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Da respuesta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Tecnología individual.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SI/NO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764" y="1746094"/>
            <a:ext cx="3756418" cy="10922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646" y="1161178"/>
            <a:ext cx="2707651" cy="309511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b="5466"/>
          <a:stretch/>
        </p:blipFill>
        <p:spPr>
          <a:xfrm>
            <a:off x="2639382" y="3524166"/>
            <a:ext cx="6400800" cy="2305134"/>
          </a:xfrm>
          <a:prstGeom prst="rect">
            <a:avLst/>
          </a:prstGeom>
          <a:ln>
            <a:solidFill>
              <a:srgbClr val="732773"/>
            </a:solidFill>
          </a:ln>
        </p:spPr>
      </p:pic>
    </p:spTree>
    <p:extLst>
      <p:ext uri="{BB962C8B-B14F-4D97-AF65-F5344CB8AC3E}">
        <p14:creationId xmlns:p14="http://schemas.microsoft.com/office/powerpoint/2010/main" val="32811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4" y="243659"/>
            <a:ext cx="10227276" cy="14072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DE MATRIZ.  </a:t>
            </a:r>
            <a:r>
              <a:rPr lang="es-ES" b="1" dirty="0" err="1" smtClean="0">
                <a:latin typeface="Arial Narrow" panose="020B0606020202030204" pitchFamily="34" charset="0"/>
              </a:rPr>
              <a:t>Ambito</a:t>
            </a:r>
            <a:r>
              <a:rPr lang="es-ES" b="1" dirty="0" smtClean="0">
                <a:latin typeface="Arial Narrow" panose="020B0606020202030204" pitchFamily="34" charset="0"/>
              </a:rPr>
              <a:t> de aplicación de la Tecnología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Tantas columnas como filas se muestren en la encuesta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Respuesta. Selección de una respuesta por cada fila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Integra la Tecnología en la propia respuesta.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721648" y="1685923"/>
            <a:ext cx="693420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3 Aplicaciones posibles por cada TIPO DE TECNOLOGÍA</a:t>
            </a:r>
          </a:p>
          <a:p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¿Cómo </a:t>
            </a:r>
            <a:r>
              <a:rPr lang="es-ES" sz="1600" b="1" dirty="0">
                <a:solidFill>
                  <a:srgbClr val="252423"/>
                </a:solidFill>
                <a:latin typeface="Segoe UI" panose="020B0502040204020203" pitchFamily="34" charset="0"/>
              </a:rPr>
              <a:t>determinar </a:t>
            </a:r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las aplicaciones que integra cada empresa?</a:t>
            </a:r>
          </a:p>
          <a:p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¿Cuántos </a:t>
            </a:r>
            <a:r>
              <a:rPr lang="es-ES" sz="1600" b="1" dirty="0" err="1" smtClean="0">
                <a:solidFill>
                  <a:srgbClr val="252423"/>
                </a:solidFill>
                <a:latin typeface="Segoe UI" panose="020B0502040204020203" pitchFamily="34" charset="0"/>
              </a:rPr>
              <a:t>segmentadores</a:t>
            </a:r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 puedo necesitar?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8" y="2695973"/>
            <a:ext cx="5905500" cy="14472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8" y="4264970"/>
            <a:ext cx="4267199" cy="14416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0" y="2669479"/>
            <a:ext cx="3839247" cy="29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8587" y="184240"/>
            <a:ext cx="7935913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252423"/>
                </a:solidFill>
                <a:latin typeface="Segoe UI" panose="020B0502040204020203" pitchFamily="34" charset="0"/>
              </a:rPr>
              <a:t>SOLUCION </a:t>
            </a:r>
            <a:r>
              <a:rPr lang="es-ES" sz="1600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PROPUESTA - POWER QUERY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:</a:t>
            </a:r>
            <a:endParaRPr lang="es-ES" sz="1600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Utilizar la </a:t>
            </a:r>
            <a:r>
              <a:rPr lang="es-ES" sz="1600" dirty="0" smtClean="0">
                <a:solidFill>
                  <a:srgbClr val="2524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ANULACION DE COLUMNAS (12 columnas seleccionadas)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para unificar todo en 2 columnas,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la primera muestra la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TECNOLOGIA y la aplicación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y la segunda el valor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SI </a:t>
            </a:r>
            <a:r>
              <a:rPr lang="es-ES" sz="1600" dirty="0">
                <a:solidFill>
                  <a:srgbClr val="252423"/>
                </a:solidFill>
                <a:latin typeface="Segoe UI" panose="020B0502040204020203" pitchFamily="34" charset="0"/>
              </a:rPr>
              <a:t>o </a:t>
            </a: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NO. </a:t>
            </a:r>
          </a:p>
          <a:p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Da respuesta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Tecnología individual.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Ámbito de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252423"/>
                </a:solidFill>
                <a:latin typeface="Segoe UI" panose="020B0502040204020203" pitchFamily="34" charset="0"/>
              </a:rPr>
              <a:t>SI/NO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425700"/>
            <a:ext cx="11699772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2" y="316997"/>
            <a:ext cx="8312369" cy="46857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0787" y="352084"/>
            <a:ext cx="3122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OBJETIVO:</a:t>
            </a:r>
          </a:p>
          <a:p>
            <a:endParaRPr lang="es-ES" b="1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Satisfacción de las sesiones</a:t>
            </a:r>
            <a:endParaRPr lang="es-ES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3" y="1584151"/>
            <a:ext cx="3133725" cy="34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8" y="257491"/>
            <a:ext cx="9627475" cy="542777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787" y="352084"/>
            <a:ext cx="193450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OBJETIVO:</a:t>
            </a:r>
          </a:p>
          <a:p>
            <a:endParaRPr lang="es-ES" b="1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Transformación </a:t>
            </a:r>
          </a:p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Digital de las </a:t>
            </a:r>
          </a:p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empresas </a:t>
            </a:r>
          </a:p>
          <a:p>
            <a:r>
              <a:rPr lang="es-ES" b="1" dirty="0" smtClean="0">
                <a:solidFill>
                  <a:srgbClr val="252423"/>
                </a:solidFill>
                <a:latin typeface="Segoe UI" panose="020B0502040204020203" pitchFamily="34" charset="0"/>
              </a:rPr>
              <a:t>en España</a:t>
            </a:r>
            <a:endParaRPr lang="es-ES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5" y="2241773"/>
            <a:ext cx="2092708" cy="32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4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85"/>
            <a:ext cx="10515600" cy="1030042"/>
          </a:xfrm>
        </p:spPr>
        <p:txBody>
          <a:bodyPr/>
          <a:lstStyle/>
          <a:p>
            <a:r>
              <a:rPr lang="es-ES" dirty="0"/>
              <a:t>Recursos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6114"/>
            <a:ext cx="10515600" cy="4351338"/>
          </a:xfrm>
        </p:spPr>
        <p:txBody>
          <a:bodyPr>
            <a:normAutofit/>
          </a:bodyPr>
          <a:lstStyle/>
          <a:p>
            <a:r>
              <a:rPr lang="es-ES" sz="2000" dirty="0" smtClean="0">
                <a:hlinkClick r:id="rId2"/>
              </a:rPr>
              <a:t>https</a:t>
            </a:r>
            <a:r>
              <a:rPr lang="es-ES" sz="2000" dirty="0">
                <a:hlinkClick r:id="rId2"/>
              </a:rPr>
              <a:t>://www.daxformatter.com/</a:t>
            </a:r>
            <a:endParaRPr lang="es-ES" sz="2000" dirty="0"/>
          </a:p>
          <a:p>
            <a:r>
              <a:rPr lang="es-ES" sz="2000" dirty="0">
                <a:hlinkClick r:id="rId3"/>
              </a:rPr>
              <a:t>https://www.sqlbi.com/articles/rules-for-dax-code-formatting</a:t>
            </a:r>
            <a:r>
              <a:rPr lang="es-ES" sz="2000" dirty="0" smtClean="0">
                <a:hlinkClick r:id="rId3"/>
              </a:rPr>
              <a:t>/</a:t>
            </a:r>
            <a:endParaRPr lang="es-ES" sz="2000" dirty="0" smtClean="0"/>
          </a:p>
          <a:p>
            <a:r>
              <a:rPr lang="es-ES" sz="2000" dirty="0">
                <a:hlinkClick r:id="rId4"/>
              </a:rPr>
              <a:t>https://docs.microsoft.com/es-es/power-bi/guided-learning</a:t>
            </a:r>
            <a:r>
              <a:rPr lang="es-ES" sz="2000" dirty="0" smtClean="0">
                <a:hlinkClick r:id="rId4"/>
              </a:rPr>
              <a:t>/</a:t>
            </a:r>
            <a:endParaRPr lang="es-ES" sz="2000" dirty="0" smtClean="0"/>
          </a:p>
          <a:p>
            <a:r>
              <a:rPr lang="es-ES" sz="2000" dirty="0">
                <a:hlinkClick r:id="rId5"/>
              </a:rPr>
              <a:t>https://docs.microsoft.com/es-es/powerquery-m/power-query-m-function-reference</a:t>
            </a:r>
            <a:endParaRPr lang="es-ES" sz="2000" dirty="0" smtClean="0"/>
          </a:p>
          <a:p>
            <a:r>
              <a:rPr lang="es-ES" sz="2000" dirty="0" smtClean="0"/>
              <a:t>…</a:t>
            </a:r>
          </a:p>
          <a:p>
            <a:endParaRPr lang="es-ES" sz="2000" dirty="0" smtClean="0"/>
          </a:p>
          <a:p>
            <a:endParaRPr lang="es-ES" sz="2000" dirty="0"/>
          </a:p>
          <a:p>
            <a:endParaRPr lang="es-ES" sz="2000" dirty="0" smtClean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 </a:t>
            </a:r>
          </a:p>
          <a:p>
            <a:endParaRPr lang="en-US" sz="2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 txBox="1">
            <a:spLocks/>
          </p:cNvSpPr>
          <p:nvPr/>
        </p:nvSpPr>
        <p:spPr>
          <a:xfrm>
            <a:off x="838200" y="2606127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Libros</a:t>
            </a: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7" y="3490692"/>
            <a:ext cx="1710438" cy="21548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623" y="3481428"/>
            <a:ext cx="1899504" cy="223005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16129" y="3982140"/>
            <a:ext cx="60445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8"/>
              </a:rPr>
              <a:t>https://</a:t>
            </a:r>
            <a:r>
              <a:rPr lang="es-ES" dirty="0" smtClean="0">
                <a:hlinkClick r:id="rId8"/>
              </a:rPr>
              <a:t>www.linkedin.com/learning/power-bi-esencial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9"/>
              </a:rPr>
              <a:t>https://www.linkedin.com/learning/power-bi-para-principiantes-analisis-de-datos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 txBox="1">
            <a:spLocks/>
          </p:cNvSpPr>
          <p:nvPr/>
        </p:nvSpPr>
        <p:spPr>
          <a:xfrm>
            <a:off x="5916129" y="2909744"/>
            <a:ext cx="6044574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Cursos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292" y="3394631"/>
            <a:ext cx="1696845" cy="23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069" y="470229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Power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err="1" smtClean="0"/>
              <a:t>Platform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Euskadi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1" y="0"/>
            <a:ext cx="7073463" cy="579191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97069" y="2130237"/>
            <a:ext cx="460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hlinkClick r:id="rId3"/>
              </a:rPr>
              <a:t>https://www.meetup.com/es-ES/Power-Platform-Euskadi</a:t>
            </a:r>
            <a:r>
              <a:rPr lang="es-ES" sz="1400" b="1" dirty="0" smtClean="0">
                <a:hlinkClick r:id="rId3"/>
              </a:rPr>
              <a:t>/</a:t>
            </a:r>
            <a:endParaRPr lang="es-ES" sz="1400" b="1" dirty="0" smtClean="0"/>
          </a:p>
          <a:p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95587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¿Preguntas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Muchas gracias</a:t>
            </a:r>
            <a:b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👏</a:t>
            </a:r>
            <a:b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/>
            </a:r>
            <a:b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Hasta la próxima</a:t>
            </a:r>
            <a:b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🖐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9692" y="365126"/>
            <a:ext cx="9191110" cy="1030042"/>
          </a:xfrm>
        </p:spPr>
        <p:txBody>
          <a:bodyPr/>
          <a:lstStyle/>
          <a:p>
            <a:r>
              <a:rPr lang="es-ES" dirty="0" smtClean="0"/>
              <a:t>Inés Pascual Iglesias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0" y="194298"/>
            <a:ext cx="1445572" cy="1523291"/>
          </a:xfrm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70" y="0"/>
            <a:ext cx="4382530" cy="5919196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337073" y="2082715"/>
            <a:ext cx="7302532" cy="3385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dirty="0" smtClean="0">
                <a:latin typeface="Berlin Sans FB" panose="020E0602020502020306" pitchFamily="34" charset="0"/>
              </a:rPr>
              <a:t>Consultora y Formadora en Business </a:t>
            </a:r>
            <a:r>
              <a:rPr lang="es-ES" sz="1800" b="1" dirty="0" err="1" smtClean="0">
                <a:latin typeface="Berlin Sans FB" panose="020E0602020502020306" pitchFamily="34" charset="0"/>
              </a:rPr>
              <a:t>Intelligence</a:t>
            </a:r>
            <a:r>
              <a:rPr lang="es-ES" sz="1800" b="1" dirty="0" smtClean="0">
                <a:latin typeface="Berlin Sans FB" panose="020E0602020502020306" pitchFamily="34" charset="0"/>
              </a:rPr>
              <a:t> (</a:t>
            </a:r>
            <a:r>
              <a:rPr lang="es-ES" sz="1800" b="1" dirty="0" err="1" smtClean="0">
                <a:latin typeface="Berlin Sans FB" panose="020E0602020502020306" pitchFamily="34" charset="0"/>
              </a:rPr>
              <a:t>Power</a:t>
            </a:r>
            <a:r>
              <a:rPr lang="es-ES" sz="1800" b="1" dirty="0" smtClean="0">
                <a:latin typeface="Berlin Sans FB" panose="020E0602020502020306" pitchFamily="34" charset="0"/>
              </a:rPr>
              <a:t> BI) y Big Data</a:t>
            </a:r>
          </a:p>
          <a:p>
            <a:endParaRPr lang="es-ES" sz="1050" b="1" dirty="0" smtClean="0">
              <a:latin typeface="Berlin Sans FB" panose="020E0602020502020306" pitchFamily="34" charset="0"/>
            </a:endParaRPr>
          </a:p>
          <a:p>
            <a:r>
              <a:rPr lang="es-ES" sz="1800" b="1" dirty="0" smtClean="0">
                <a:latin typeface="Berlin Sans FB" panose="020E0602020502020306" pitchFamily="34" charset="0"/>
              </a:rPr>
              <a:t>Universidad de </a:t>
            </a:r>
            <a:r>
              <a:rPr lang="es-ES" sz="1800" b="1" dirty="0" err="1" smtClean="0">
                <a:latin typeface="Berlin Sans FB" panose="020E0602020502020306" pitchFamily="34" charset="0"/>
              </a:rPr>
              <a:t>Mondragon</a:t>
            </a:r>
            <a:endParaRPr lang="es-ES" sz="1800" b="1" dirty="0" smtClean="0">
              <a:latin typeface="Berlin Sans FB" panose="020E0602020502020306" pitchFamily="34" charset="0"/>
            </a:endParaRPr>
          </a:p>
          <a:p>
            <a:endParaRPr lang="es-ES" sz="1050" b="1" dirty="0" smtClean="0">
              <a:latin typeface="Berlin Sans FB" panose="020E0602020502020306" pitchFamily="34" charset="0"/>
            </a:endParaRPr>
          </a:p>
          <a:p>
            <a:r>
              <a:rPr lang="es-ES" sz="1800" b="1" dirty="0" smtClean="0">
                <a:latin typeface="Berlin Sans FB" panose="020E0602020502020306" pitchFamily="34" charset="0"/>
              </a:rPr>
              <a:t>SPRI Gobierno Vasco</a:t>
            </a:r>
          </a:p>
          <a:p>
            <a:endParaRPr lang="en-US" sz="1050" b="1" dirty="0" smtClean="0">
              <a:latin typeface="Berlin Sans FB" panose="020E0602020502020306" pitchFamily="34" charset="0"/>
            </a:endParaRPr>
          </a:p>
          <a:p>
            <a:r>
              <a:rPr lang="en-US" sz="1800" b="1" dirty="0" err="1" smtClean="0">
                <a:latin typeface="Berlin Sans FB" panose="020E0602020502020306" pitchFamily="34" charset="0"/>
              </a:rPr>
              <a:t>Programa</a:t>
            </a:r>
            <a:r>
              <a:rPr lang="en-US" sz="1800" b="1" dirty="0" smtClean="0">
                <a:latin typeface="Berlin Sans FB" panose="020E0602020502020306" pitchFamily="34" charset="0"/>
              </a:rPr>
              <a:t> </a:t>
            </a:r>
            <a:r>
              <a:rPr lang="en-US" sz="1800" b="1" dirty="0" err="1">
                <a:latin typeface="Berlin Sans FB" panose="020E0602020502020306" pitchFamily="34" charset="0"/>
              </a:rPr>
              <a:t>en</a:t>
            </a:r>
            <a:r>
              <a:rPr lang="en-US" sz="1800" b="1" dirty="0">
                <a:latin typeface="Berlin Sans FB" panose="020E0602020502020306" pitchFamily="34" charset="0"/>
              </a:rPr>
              <a:t> Big Data y Business Intelligence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41" y="2646363"/>
            <a:ext cx="828791" cy="5906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24" y="3549964"/>
            <a:ext cx="1849941" cy="4073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36" y="4016664"/>
            <a:ext cx="1213821" cy="61654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938464" y="5468228"/>
            <a:ext cx="924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@</a:t>
            </a:r>
            <a:r>
              <a:rPr lang="es-ES" sz="1400" dirty="0" err="1">
                <a:solidFill>
                  <a:srgbClr val="0070C0"/>
                </a:solidFill>
              </a:rPr>
              <a:t>senipas</a:t>
            </a:r>
            <a:endParaRPr lang="es-ES" sz="1400" dirty="0"/>
          </a:p>
        </p:txBody>
      </p:sp>
      <p:sp>
        <p:nvSpPr>
          <p:cNvPr id="11" name="Rectángulo 10"/>
          <p:cNvSpPr/>
          <p:nvPr/>
        </p:nvSpPr>
        <p:spPr>
          <a:xfrm>
            <a:off x="337073" y="5160452"/>
            <a:ext cx="39031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B0F0"/>
                </a:solidFill>
                <a:hlinkClick r:id="rId8"/>
              </a:rPr>
              <a:t>https://</a:t>
            </a:r>
            <a:r>
              <a:rPr lang="es-ES" sz="1400" dirty="0" smtClean="0">
                <a:solidFill>
                  <a:srgbClr val="00B0F0"/>
                </a:solidFill>
                <a:hlinkClick r:id="rId8"/>
              </a:rPr>
              <a:t>www.linkedin.com/in/inespascualiglesias/</a:t>
            </a:r>
            <a:endParaRPr lang="es-ES" sz="1400" dirty="0">
              <a:solidFill>
                <a:srgbClr val="00B0F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37073" y="5468229"/>
            <a:ext cx="2163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ines@pascualiglesias.com</a:t>
            </a:r>
          </a:p>
        </p:txBody>
      </p:sp>
    </p:spTree>
    <p:extLst>
      <p:ext uri="{BB962C8B-B14F-4D97-AF65-F5344CB8AC3E}">
        <p14:creationId xmlns:p14="http://schemas.microsoft.com/office/powerpoint/2010/main" val="10491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509838" indent="-2509838"/>
            <a:r>
              <a:rPr lang="es-ES" sz="3600" i="1" cap="small" dirty="0" smtClean="0"/>
              <a:t>Encuestas</a:t>
            </a:r>
            <a:r>
              <a:rPr lang="es-ES" sz="3600" dirty="0" smtClean="0"/>
              <a:t>:	Tratamiento </a:t>
            </a:r>
            <a:r>
              <a:rPr lang="es-ES" sz="3600" dirty="0"/>
              <a:t>y Análisis de Datos </a:t>
            </a:r>
            <a:r>
              <a:rPr lang="es-ES" sz="3600" dirty="0" smtClean="0"/>
              <a:t>con </a:t>
            </a:r>
            <a:r>
              <a:rPr lang="es-ES" sz="3600" dirty="0" err="1"/>
              <a:t>Power</a:t>
            </a:r>
            <a:r>
              <a:rPr lang="es-ES" sz="3600" dirty="0"/>
              <a:t> </a:t>
            </a:r>
            <a:r>
              <a:rPr lang="es-ES" sz="3600" dirty="0" smtClean="0"/>
              <a:t>BI</a:t>
            </a:r>
            <a:endParaRPr lang="es-ES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Preguntas Abiertas.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Preguntas cerradas.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Elección Única. </a:t>
            </a:r>
            <a:r>
              <a:rPr lang="es-ES" sz="18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Sólo puede ser elegida una opción de entre las opciones planteadas en la pregunta. Son preguntas excluyentes entre sí.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s-ES" sz="1600" u="sng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Dicotómicas</a:t>
            </a:r>
            <a:r>
              <a:rPr lang="es-ES" sz="16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: Son preguntas que se responden con un </a:t>
            </a:r>
            <a:r>
              <a:rPr lang="es-ES" sz="1600" b="1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Sí</a:t>
            </a:r>
            <a:r>
              <a:rPr lang="es-ES" sz="16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 o con un </a:t>
            </a:r>
            <a:r>
              <a:rPr lang="es-ES" sz="1600" b="1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No</a:t>
            </a:r>
            <a:r>
              <a:rPr lang="es-ES" sz="16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, o en su defecto No sabe, No contesta o No responde.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s-ES" sz="1600" u="sng" dirty="0" err="1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Politómicas</a:t>
            </a:r>
            <a:r>
              <a:rPr lang="es-ES" sz="16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s-ES" sz="16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Presentan </a:t>
            </a:r>
            <a:r>
              <a:rPr lang="es-ES" sz="16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varias alternativas para que el encuestado elija la más conveniente.</a:t>
            </a:r>
          </a:p>
          <a:p>
            <a:pPr marL="1428750" lvl="2" indent="-514350">
              <a:buFont typeface="+mj-lt"/>
              <a:buAutoNum type="alphaLcParenR"/>
            </a:pPr>
            <a:endParaRPr lang="es-ES" sz="1400" dirty="0" smtClean="0">
              <a:solidFill>
                <a:schemeClr val="accent1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Elección </a:t>
            </a:r>
            <a:r>
              <a:rPr lang="es-ES" b="1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múltiple:</a:t>
            </a:r>
            <a:r>
              <a:rPr lang="es-ES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 </a:t>
            </a:r>
            <a:r>
              <a:rPr lang="es-ES" sz="18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Se utiliza cuando las opciones de respuesta no son excluyentes entre sí</a:t>
            </a:r>
            <a:r>
              <a:rPr lang="es-ES" sz="18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s-ES" sz="2000" dirty="0" smtClean="0">
              <a:solidFill>
                <a:schemeClr val="accent1">
                  <a:lumMod val="25000"/>
                </a:schemeClr>
              </a:solidFill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Preguntas de matriz. </a:t>
            </a:r>
            <a:r>
              <a:rPr lang="es-ES" sz="18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Evaluar uno </a:t>
            </a:r>
            <a:r>
              <a:rPr lang="es-ES" sz="18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o más elementos de </a:t>
            </a:r>
            <a:r>
              <a:rPr lang="es-ES" sz="18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una </a:t>
            </a:r>
            <a:r>
              <a:rPr lang="es-ES" sz="1800" dirty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fila utilizando el mismo conjunto de opciones de la </a:t>
            </a:r>
            <a:r>
              <a:rPr lang="es-ES" sz="1800" dirty="0" smtClean="0">
                <a:solidFill>
                  <a:schemeClr val="accent1">
                    <a:lumMod val="25000"/>
                  </a:schemeClr>
                </a:solidFill>
                <a:latin typeface="Arial Narrow" panose="020B0606020202030204" pitchFamily="34" charset="0"/>
              </a:rPr>
              <a:t>columna (una o varias selecciones)</a:t>
            </a:r>
          </a:p>
        </p:txBody>
      </p:sp>
    </p:spTree>
    <p:extLst>
      <p:ext uri="{BB962C8B-B14F-4D97-AF65-F5344CB8AC3E}">
        <p14:creationId xmlns:p14="http://schemas.microsoft.com/office/powerpoint/2010/main" val="760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Respuestas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7" y="1587233"/>
            <a:ext cx="7968264" cy="17686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5671" t="37591" r="35813" b="21665"/>
          <a:stretch/>
        </p:blipFill>
        <p:spPr>
          <a:xfrm>
            <a:off x="8492360" y="142663"/>
            <a:ext cx="3300248" cy="2505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6000" t="30423" r="35742" b="16143"/>
          <a:stretch/>
        </p:blipFill>
        <p:spPr>
          <a:xfrm>
            <a:off x="9133489" y="2851944"/>
            <a:ext cx="2301766" cy="23122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3162" t="13896" r="76447" b="17190"/>
          <a:stretch/>
        </p:blipFill>
        <p:spPr>
          <a:xfrm>
            <a:off x="6274676" y="162749"/>
            <a:ext cx="1965434" cy="3736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0167" y="2934586"/>
            <a:ext cx="829340" cy="175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2054" y="3898700"/>
            <a:ext cx="489924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OBTENER DATOS en POWER BI: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cap="small" dirty="0" smtClean="0"/>
              <a:t>Publicar en WEB como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cap="small" dirty="0"/>
              <a:t>Publicar en WEB </a:t>
            </a:r>
            <a:r>
              <a:rPr lang="es-ES" sz="1600" cap="small" dirty="0" smtClean="0"/>
              <a:t>como PDF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cap="small" dirty="0" smtClean="0"/>
              <a:t>Compartir Hoja de datos en GOOGLE DRIVE</a:t>
            </a:r>
            <a:endParaRPr lang="es-ES" sz="1600" cap="smal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cap="small" dirty="0" smtClean="0"/>
              <a:t>Descargar como archivo EXCEL .</a:t>
            </a:r>
            <a:r>
              <a:rPr lang="es-ES" sz="1600" cap="small" dirty="0" err="1" smtClean="0"/>
              <a:t>pdf</a:t>
            </a:r>
            <a:endParaRPr lang="es-ES" sz="1600" cap="smal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cap="small" dirty="0" smtClean="0"/>
              <a:t>Descargar como archivo PDF .</a:t>
            </a:r>
            <a:r>
              <a:rPr lang="es-ES" sz="1600" cap="small" dirty="0" err="1" smtClean="0"/>
              <a:t>pdf</a:t>
            </a:r>
            <a:endParaRPr lang="es-ES" sz="1600" cap="smal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165" y="4032744"/>
            <a:ext cx="2679459" cy="16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86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 cerradas – Elección única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88" y="2152373"/>
            <a:ext cx="1074401" cy="12742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19" y="1395168"/>
            <a:ext cx="2180361" cy="35868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10" y="1636502"/>
            <a:ext cx="3094853" cy="9043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493" y="1636502"/>
            <a:ext cx="1981079" cy="1205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156" y="2841658"/>
            <a:ext cx="3000807" cy="10095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87" y="4152059"/>
            <a:ext cx="2831682" cy="13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19833"/>
          <a:stretch/>
        </p:blipFill>
        <p:spPr>
          <a:xfrm>
            <a:off x="103410" y="2255364"/>
            <a:ext cx="1361690" cy="2986164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4" y="243659"/>
            <a:ext cx="1022727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CERRADAS. 	Elección UNICA</a:t>
            </a:r>
          </a:p>
          <a:p>
            <a:pPr marL="0" indent="0">
              <a:buNone/>
            </a:pPr>
            <a:r>
              <a:rPr lang="es-ES" sz="2200" dirty="0" smtClean="0">
                <a:latin typeface="Arial Narrow" panose="020B0606020202030204" pitchFamily="34" charset="0"/>
              </a:rPr>
              <a:t>Opciones de presentación sencillas:</a:t>
            </a: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Tarjeta. </a:t>
            </a:r>
            <a:r>
              <a:rPr lang="es-ES" sz="2000" dirty="0" smtClean="0">
                <a:latin typeface="Arial Narrow" panose="020B0606020202030204" pitchFamily="34" charset="0"/>
              </a:rPr>
              <a:t>Mostrar el contaje de cada opción</a:t>
            </a:r>
          </a:p>
          <a:p>
            <a:pPr marL="514350" indent="-514350">
              <a:buFont typeface="+mj-lt"/>
              <a:buAutoNum type="arabicPeriod"/>
            </a:pPr>
            <a:endParaRPr lang="es-ES" b="1" dirty="0" smtClean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b="1" dirty="0" smtClean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b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Tabla. </a:t>
            </a:r>
            <a:r>
              <a:rPr lang="es-ES" sz="2000" dirty="0" smtClean="0">
                <a:latin typeface="Arial Narrow" panose="020B0606020202030204" pitchFamily="34" charset="0"/>
              </a:rPr>
              <a:t>Contaje de respuestas. Mostrar valor como % del total</a:t>
            </a:r>
          </a:p>
          <a:p>
            <a:pPr marL="514350" indent="-514350">
              <a:buFont typeface="+mj-lt"/>
              <a:buAutoNum type="arabicPeriod"/>
            </a:pPr>
            <a:endParaRPr lang="es-ES" b="1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b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Gráfico Circular.</a:t>
            </a:r>
            <a:endParaRPr lang="es-ES" dirty="0" smtClean="0">
              <a:latin typeface="Arial Narrow" panose="020B0606020202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207741" y="1575960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/>
              <a:t>Nº ENCUESTAS </a:t>
            </a:r>
            <a:r>
              <a:rPr lang="es-ES" sz="1200" dirty="0"/>
              <a:t>= COUNTROWS('Respuestas ORIGINAL')</a:t>
            </a:r>
          </a:p>
          <a:p>
            <a:r>
              <a:rPr lang="es-ES" sz="1200" b="1" dirty="0" smtClean="0">
                <a:solidFill>
                  <a:srgbClr val="000000"/>
                </a:solidFill>
              </a:rPr>
              <a:t>Hombre</a:t>
            </a:r>
            <a:r>
              <a:rPr lang="es-ES" sz="1200" dirty="0" smtClean="0">
                <a:solidFill>
                  <a:srgbClr val="000000"/>
                </a:solidFill>
              </a:rPr>
              <a:t> </a:t>
            </a:r>
            <a:r>
              <a:rPr lang="es-ES" sz="1200" dirty="0">
                <a:solidFill>
                  <a:srgbClr val="000000"/>
                </a:solidFill>
              </a:rPr>
              <a:t>= </a:t>
            </a:r>
            <a:r>
              <a:rPr lang="es-ES" sz="1200" dirty="0" smtClean="0">
                <a:solidFill>
                  <a:srgbClr val="000000"/>
                </a:solidFill>
              </a:rPr>
              <a:t>CALCULATE(COUNT(</a:t>
            </a:r>
            <a:r>
              <a:rPr lang="es-ES" sz="1200" dirty="0">
                <a:solidFill>
                  <a:srgbClr val="000000"/>
                </a:solidFill>
              </a:rPr>
              <a:t>'Respuestas ORIGINAL'[Sexo]);'Respuestas ORIGINAL'[Sexo]="Hombre</a:t>
            </a:r>
            <a:r>
              <a:rPr lang="es-ES" sz="1200" dirty="0" smtClean="0">
                <a:solidFill>
                  <a:srgbClr val="000000"/>
                </a:solidFill>
              </a:rPr>
              <a:t>")</a:t>
            </a:r>
          </a:p>
          <a:p>
            <a:r>
              <a:rPr lang="es-ES" sz="1200" b="1" dirty="0"/>
              <a:t>Hombre% </a:t>
            </a:r>
            <a:r>
              <a:rPr lang="es-ES" sz="1200" dirty="0"/>
              <a:t>= DIVIDE([Hombre];[Nº ENCUESTAS])</a:t>
            </a:r>
          </a:p>
          <a:p>
            <a:r>
              <a:rPr lang="es-ES" sz="1200" b="1" dirty="0" smtClean="0">
                <a:solidFill>
                  <a:srgbClr val="000000"/>
                </a:solidFill>
              </a:rPr>
              <a:t>Mujer</a:t>
            </a:r>
            <a:r>
              <a:rPr lang="es-ES" sz="1200" dirty="0" smtClean="0">
                <a:solidFill>
                  <a:srgbClr val="000000"/>
                </a:solidFill>
              </a:rPr>
              <a:t>  = CALCULATE(COUNT(</a:t>
            </a:r>
            <a:r>
              <a:rPr lang="es-ES" sz="1200" dirty="0">
                <a:solidFill>
                  <a:srgbClr val="000000"/>
                </a:solidFill>
              </a:rPr>
              <a:t>'Respuestas ORIGINAL'[Sexo]);'Respuestas ORIGINAL'[Sexo]="Mujer</a:t>
            </a:r>
            <a:r>
              <a:rPr lang="es-ES" sz="1200" dirty="0" smtClean="0">
                <a:solidFill>
                  <a:srgbClr val="000000"/>
                </a:solidFill>
              </a:rPr>
              <a:t>")</a:t>
            </a:r>
          </a:p>
          <a:p>
            <a:r>
              <a:rPr lang="es-ES" sz="1200" b="1" dirty="0"/>
              <a:t>Mujer% </a:t>
            </a:r>
            <a:r>
              <a:rPr lang="es-ES" sz="1200" dirty="0"/>
              <a:t>= DIVIDE([Mujer];[Nº ENCUESTAS</a:t>
            </a:r>
            <a:r>
              <a:rPr lang="es-ES" sz="1200" dirty="0" smtClean="0"/>
              <a:t>])</a:t>
            </a:r>
            <a:endParaRPr lang="es-ES" sz="1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782" y="2872119"/>
            <a:ext cx="2695575" cy="1066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534" y="3253559"/>
            <a:ext cx="2409825" cy="2476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569" y="329062"/>
            <a:ext cx="2249458" cy="20902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31" y="249570"/>
            <a:ext cx="975930" cy="15520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38" y="243659"/>
            <a:ext cx="630062" cy="7819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5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64725" y="243659"/>
            <a:ext cx="7139536" cy="2301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Preguntas CERRADAS. 	Elección UNICA</a:t>
            </a:r>
          </a:p>
          <a:p>
            <a:pPr marL="0" indent="0">
              <a:buNone/>
            </a:pPr>
            <a:r>
              <a:rPr lang="es-ES" sz="2200" dirty="0" smtClean="0">
                <a:latin typeface="Arial Narrow" panose="020B0606020202030204" pitchFamily="34" charset="0"/>
              </a:rPr>
              <a:t>Opciones de presentación sencillas:</a:t>
            </a:r>
          </a:p>
          <a:p>
            <a:pPr marL="0" indent="0">
              <a:buNone/>
            </a:pPr>
            <a:r>
              <a:rPr lang="es-ES" b="1" dirty="0" smtClean="0">
                <a:latin typeface="Arial Narrow" panose="020B0606020202030204" pitchFamily="34" charset="0"/>
              </a:rPr>
              <a:t>Tabla. </a:t>
            </a:r>
            <a:r>
              <a:rPr lang="es-ES" sz="2000" dirty="0" smtClean="0">
                <a:latin typeface="Arial Narrow" panose="020B0606020202030204" pitchFamily="34" charset="0"/>
              </a:rPr>
              <a:t>Contaje de respuestas. </a:t>
            </a:r>
          </a:p>
          <a:p>
            <a:pPr marL="0" indent="0">
              <a:buNone/>
            </a:pPr>
            <a:r>
              <a:rPr lang="es-ES" sz="2000" dirty="0">
                <a:latin typeface="Arial Narrow" panose="020B0606020202030204" pitchFamily="34" charset="0"/>
              </a:rPr>
              <a:t>	</a:t>
            </a:r>
            <a:r>
              <a:rPr lang="es-ES" sz="2000" dirty="0" smtClean="0">
                <a:latin typeface="Arial Narrow" panose="020B0606020202030204" pitchFamily="34" charset="0"/>
              </a:rPr>
              <a:t>Orden de Visualización de Respuestas ERRONEO</a:t>
            </a:r>
          </a:p>
          <a:p>
            <a:pPr marL="0" indent="0">
              <a:buNone/>
            </a:pPr>
            <a:r>
              <a:rPr lang="es-ES" sz="2000" dirty="0" smtClean="0">
                <a:latin typeface="Arial Narrow" panose="020B0606020202030204" pitchFamily="34" charset="0"/>
              </a:rPr>
              <a:t>	SOLUCION:	</a:t>
            </a:r>
          </a:p>
          <a:p>
            <a:pPr marL="514350" indent="-514350">
              <a:buFont typeface="+mj-lt"/>
              <a:buAutoNum type="arabicPeriod"/>
            </a:pPr>
            <a:endParaRPr lang="es-ES" b="1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b="1" dirty="0" smtClean="0">
              <a:latin typeface="Arial Narrow" panose="020B060602020203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40" y="46541"/>
            <a:ext cx="836104" cy="13621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r="74018" b="15012"/>
          <a:stretch/>
        </p:blipFill>
        <p:spPr>
          <a:xfrm>
            <a:off x="165261" y="1905446"/>
            <a:ext cx="2500349" cy="173979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3" y="81982"/>
            <a:ext cx="713336" cy="114133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161" y="46541"/>
            <a:ext cx="2634793" cy="11650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l="4693" t="17678" r="66106" b="65636"/>
          <a:stretch/>
        </p:blipFill>
        <p:spPr>
          <a:xfrm>
            <a:off x="9360258" y="1389255"/>
            <a:ext cx="2746696" cy="8828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72086" r="702" b="9901"/>
          <a:stretch/>
        </p:blipFill>
        <p:spPr>
          <a:xfrm>
            <a:off x="4423421" y="3755487"/>
            <a:ext cx="3002693" cy="2114937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>
            <a:off x="1161535" y="1905446"/>
            <a:ext cx="1704156" cy="726543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3136260" y="2475692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 Narrow" panose="020B0606020202030204" pitchFamily="34" charset="0"/>
              </a:rPr>
              <a:t>CREAR Consulta Adicional (ESPECIFICAR DATOS) que muestre el orden de </a:t>
            </a:r>
            <a:r>
              <a:rPr lang="es-ES" sz="1400" dirty="0" smtClean="0">
                <a:latin typeface="Arial Narrow" panose="020B0606020202030204" pitchFamily="34" charset="0"/>
              </a:rPr>
              <a:t>Visualización (AÑOS)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Arial Narrow" panose="020B0606020202030204" pitchFamily="34" charset="0"/>
              </a:rPr>
              <a:t>Definir relación entre ambas CONSULTAS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Arial Narrow" panose="020B0606020202030204" pitchFamily="34" charset="0"/>
              </a:rPr>
              <a:t>Determinar que el campo se muestre en el orden definido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Arial Narrow" panose="020B0606020202030204" pitchFamily="34" charset="0"/>
              </a:rPr>
              <a:t>Mostrar el campo AÑO de la tabla auxiliar</a:t>
            </a:r>
            <a:endParaRPr lang="es-ES" sz="14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/>
          <a:srcRect l="58265" t="9737" b="52795"/>
          <a:stretch/>
        </p:blipFill>
        <p:spPr>
          <a:xfrm>
            <a:off x="9370831" y="2434940"/>
            <a:ext cx="2763670" cy="139565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4955" y="4070211"/>
            <a:ext cx="1645895" cy="1485490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1943934" y="4448432"/>
            <a:ext cx="1843513" cy="72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accent1">
                    <a:lumMod val="25000"/>
                  </a:schemeClr>
                </a:solidFill>
              </a:rPr>
              <a:t>Correcto</a:t>
            </a:r>
            <a:endParaRPr lang="es-E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4796" y="4448432"/>
            <a:ext cx="1454730" cy="4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0" ma:contentTypeDescription="Crear nuevo documento." ma:contentTypeScope="" ma:versionID="ac60eb5350c441223cafb0647dbd205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C62CBE-435F-4DCA-8CE8-C9B12BBAC9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10609</TotalTime>
  <Words>1544</Words>
  <Application>Microsoft Office PowerPoint</Application>
  <PresentationFormat>Panorámica</PresentationFormat>
  <Paragraphs>220</Paragraphs>
  <Slides>29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1" baseType="lpstr">
      <vt:lpstr>Arial</vt:lpstr>
      <vt:lpstr>Arial Narrow</vt:lpstr>
      <vt:lpstr>Berlin Sans FB</vt:lpstr>
      <vt:lpstr>Calibri</vt:lpstr>
      <vt:lpstr>Consolas</vt:lpstr>
      <vt:lpstr>Gill Sans MT</vt:lpstr>
      <vt:lpstr>Klavika Medium Condensed</vt:lpstr>
      <vt:lpstr>Segoe UI</vt:lpstr>
      <vt:lpstr>Segoe UI Black</vt:lpstr>
      <vt:lpstr>Segoe UI Semibold</vt:lpstr>
      <vt:lpstr>Segoe UI Semilight</vt:lpstr>
      <vt:lpstr>Office Theme</vt:lpstr>
      <vt:lpstr>Presentación de PowerPoint</vt:lpstr>
      <vt:lpstr>Sesión de hoy</vt:lpstr>
      <vt:lpstr>Inés Pascual Iglesias</vt:lpstr>
      <vt:lpstr>Encuestas: Tratamiento y Análisis de Datos con Power BI</vt:lpstr>
      <vt:lpstr>Respuestas</vt:lpstr>
      <vt:lpstr>Presentación de PowerPoint</vt:lpstr>
      <vt:lpstr>Preguntas cerradas – Elección única</vt:lpstr>
      <vt:lpstr>Presentación de PowerPoint</vt:lpstr>
      <vt:lpstr>Presentación de PowerPoint</vt:lpstr>
      <vt:lpstr>Preguntas cerradas – Elección Múltiple</vt:lpstr>
      <vt:lpstr>Presentación de PowerPoint</vt:lpstr>
      <vt:lpstr>Solución: Power Query – Territorio </vt:lpstr>
      <vt:lpstr>Visualización</vt:lpstr>
      <vt:lpstr>Presentación de PowerPoint</vt:lpstr>
      <vt:lpstr>Solución: Power Query - Sector</vt:lpstr>
      <vt:lpstr>Visualización</vt:lpstr>
      <vt:lpstr>Recrear de nuevo el campo Territorio – Medida Rápida DAX</vt:lpstr>
      <vt:lpstr>Recrear de nuevo el campo Sector – Medida Rápida DAX</vt:lpstr>
      <vt:lpstr>Preguntas de Matriz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Recursos</vt:lpstr>
      <vt:lpstr>Power  Platform Euskadi</vt:lpstr>
      <vt:lpstr>¿Preguntas?</vt:lpstr>
      <vt:lpstr>Muchas gracias 👏  Hasta la próxima 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Maria Ines Pascual</cp:lastModifiedBy>
  <cp:revision>148</cp:revision>
  <dcterms:created xsi:type="dcterms:W3CDTF">2020-02-08T21:32:28Z</dcterms:created>
  <dcterms:modified xsi:type="dcterms:W3CDTF">2020-04-28T06:46:17Z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</Properties>
</file>